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60" r:id="rId5"/>
    <p:sldId id="262" r:id="rId6"/>
    <p:sldId id="263" r:id="rId7"/>
  </p:sldIdLst>
  <p:sldSz cx="32918400" cy="219456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69"/>
    <p:restoredTop sz="94686"/>
  </p:normalViewPr>
  <p:slideViewPr>
    <p:cSldViewPr snapToGrid="0" snapToObjects="1">
      <p:cViewPr>
        <p:scale>
          <a:sx n="30" d="100"/>
          <a:sy n="30" d="100"/>
        </p:scale>
        <p:origin x="404" y="-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0964D-F4BB-DA41-9260-173C337D2B3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908B7-0ECB-E843-A5C7-E76EA8DD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80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0E39-924F-B447-9CD9-DFBCF2095B0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4DB-538D-EA48-B77D-42C5B059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0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0E39-924F-B447-9CD9-DFBCF2095B0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4DB-538D-EA48-B77D-42C5B059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0E39-924F-B447-9CD9-DFBCF2095B0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4DB-538D-EA48-B77D-42C5B059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1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0E39-924F-B447-9CD9-DFBCF2095B0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4DB-538D-EA48-B77D-42C5B059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2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0E39-924F-B447-9CD9-DFBCF2095B0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4DB-538D-EA48-B77D-42C5B059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7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0E39-924F-B447-9CD9-DFBCF2095B0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4DB-538D-EA48-B77D-42C5B059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6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0E39-924F-B447-9CD9-DFBCF2095B0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4DB-538D-EA48-B77D-42C5B059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0E39-924F-B447-9CD9-DFBCF2095B0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4DB-538D-EA48-B77D-42C5B059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0E39-924F-B447-9CD9-DFBCF2095B0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4DB-538D-EA48-B77D-42C5B059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3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0E39-924F-B447-9CD9-DFBCF2095B0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4DB-538D-EA48-B77D-42C5B059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8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0E39-924F-B447-9CD9-DFBCF2095B0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4DB-538D-EA48-B77D-42C5B059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10E39-924F-B447-9CD9-DFBCF2095B0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4DB-538D-EA48-B77D-42C5B059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7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6;p34">
            <a:extLst>
              <a:ext uri="{FF2B5EF4-FFF2-40B4-BE49-F238E27FC236}">
                <a16:creationId xmlns:a16="http://schemas.microsoft.com/office/drawing/2014/main" id="{597BB428-C15F-5D44-A0C7-3F8372F3EA57}"/>
              </a:ext>
            </a:extLst>
          </p:cNvPr>
          <p:cNvSpPr txBox="1"/>
          <p:nvPr/>
        </p:nvSpPr>
        <p:spPr>
          <a:xfrm>
            <a:off x="1426463" y="804739"/>
            <a:ext cx="30199705" cy="206624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55709" tIns="55709" rIns="55709" bIns="55709" anchor="ctr" anchorCtr="0">
            <a:noAutofit/>
          </a:bodyPr>
          <a:lstStyle/>
          <a:p>
            <a:pPr algn="ctr"/>
            <a:r>
              <a:rPr lang="en-US" sz="5821" b="1" dirty="0">
                <a:latin typeface="Calibri"/>
                <a:ea typeface="Calibri"/>
                <a:cs typeface="Calibri"/>
                <a:sym typeface="Calibri"/>
              </a:rPr>
              <a:t>Pilot Project: Diversified Cover Crops for Beneficial Insects &amp; </a:t>
            </a:r>
            <a:r>
              <a:rPr lang="en-US" sz="5821" b="1" dirty="0" smtClean="0">
                <a:latin typeface="Calibri"/>
                <a:ea typeface="Calibri"/>
                <a:cs typeface="Calibri"/>
                <a:sym typeface="Calibri"/>
              </a:rPr>
              <a:t>Pollinators – Fall 2019</a:t>
            </a:r>
            <a:endParaRPr sz="5821" b="1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1013" b="1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" sz="4388" b="1" dirty="0" smtClean="0">
                <a:latin typeface="Calibri"/>
                <a:ea typeface="Calibri"/>
                <a:cs typeface="Calibri"/>
                <a:sym typeface="Calibri"/>
              </a:rPr>
              <a:t>Jessica Kessler &amp; Patrick Brodhagen, UW-Green Bay; </a:t>
            </a:r>
            <a:r>
              <a:rPr lang="en" sz="4388" b="1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4388" b="1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" sz="3200" b="1" dirty="0">
                <a:ea typeface="Calibri"/>
                <a:cs typeface="Calibri"/>
                <a:sym typeface="Calibri"/>
              </a:rPr>
              <a:t>Reena Bowman, US Fish &amp; Wildlife </a:t>
            </a:r>
            <a:r>
              <a:rPr lang="en" sz="3200" b="1" dirty="0" smtClean="0">
                <a:ea typeface="Calibri"/>
                <a:cs typeface="Calibri"/>
                <a:sym typeface="Calibri"/>
              </a:rPr>
              <a:t>Service; </a:t>
            </a:r>
            <a:r>
              <a:rPr lang="en" sz="3200" b="1" dirty="0">
                <a:ea typeface="Calibri"/>
                <a:cs typeface="Calibri"/>
                <a:sym typeface="Calibri"/>
              </a:rPr>
              <a:t>Whitney </a:t>
            </a:r>
            <a:r>
              <a:rPr lang="en" sz="3200" b="1" dirty="0" smtClean="0">
                <a:latin typeface="Calibri"/>
                <a:ea typeface="Calibri"/>
                <a:cs typeface="Calibri"/>
                <a:sym typeface="Calibri"/>
              </a:rPr>
              <a:t>Pretsby, </a:t>
            </a:r>
            <a:r>
              <a:rPr lang="en" sz="3200" b="1" dirty="0" smtClean="0">
                <a:latin typeface="Calibri"/>
                <a:ea typeface="Calibri"/>
                <a:cs typeface="Calibri"/>
                <a:sym typeface="Calibri"/>
              </a:rPr>
              <a:t>Fox Demonstration Farms Network; </a:t>
            </a:r>
            <a:r>
              <a:rPr lang="en" sz="3200" b="1" dirty="0">
                <a:ea typeface="Calibri"/>
                <a:cs typeface="Calibri"/>
                <a:sym typeface="Calibri"/>
              </a:rPr>
              <a:t>Bobbie Webster, Cofrin Center for Biodiversity 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47;p34">
            <a:extLst>
              <a:ext uri="{FF2B5EF4-FFF2-40B4-BE49-F238E27FC236}">
                <a16:creationId xmlns:a16="http://schemas.microsoft.com/office/drawing/2014/main" id="{6D527D0C-002B-D748-8A06-C63FCCE4E200}"/>
              </a:ext>
            </a:extLst>
          </p:cNvPr>
          <p:cNvSpPr txBox="1"/>
          <p:nvPr/>
        </p:nvSpPr>
        <p:spPr>
          <a:xfrm>
            <a:off x="1426463" y="3180512"/>
            <a:ext cx="14613174" cy="4572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55709" tIns="55709" rIns="55709" bIns="55709" anchor="ctr" anchorCtr="0">
            <a:noAutofit/>
          </a:bodyPr>
          <a:lstStyle/>
          <a:p>
            <a:pPr algn="ctr"/>
            <a:r>
              <a:rPr lang="en" sz="3200" b="1" dirty="0" smtClean="0">
                <a:latin typeface="Calibri"/>
                <a:ea typeface="Calibri"/>
                <a:cs typeface="Calibri"/>
                <a:sym typeface="Calibri"/>
              </a:rPr>
              <a:t>Purpose</a:t>
            </a:r>
            <a:endParaRPr sz="3038" b="1" u="sng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59;p34">
            <a:extLst>
              <a:ext uri="{FF2B5EF4-FFF2-40B4-BE49-F238E27FC236}">
                <a16:creationId xmlns:a16="http://schemas.microsoft.com/office/drawing/2014/main" id="{5041487E-FD91-B949-BAE8-F13382F40758}"/>
              </a:ext>
            </a:extLst>
          </p:cNvPr>
          <p:cNvSpPr txBox="1"/>
          <p:nvPr/>
        </p:nvSpPr>
        <p:spPr>
          <a:xfrm>
            <a:off x="16303640" y="3180512"/>
            <a:ext cx="15322529" cy="4572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55709" tIns="55709" rIns="55709" bIns="55709" anchor="ctr" anchorCtr="0">
            <a:noAutofit/>
          </a:bodyPr>
          <a:lstStyle/>
          <a:p>
            <a:pPr algn="ctr"/>
            <a:r>
              <a:rPr lang="en" sz="3200" b="1" dirty="0" smtClean="0">
                <a:latin typeface="Calibri"/>
                <a:ea typeface="Calibri"/>
                <a:cs typeface="Calibri"/>
                <a:sym typeface="Calibri"/>
              </a:rPr>
              <a:t>Project Locations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59;p34">
            <a:extLst>
              <a:ext uri="{FF2B5EF4-FFF2-40B4-BE49-F238E27FC236}">
                <a16:creationId xmlns:a16="http://schemas.microsoft.com/office/drawing/2014/main" id="{AB1A25B0-C03D-9B42-B2FD-309A26BE4BC4}"/>
              </a:ext>
            </a:extLst>
          </p:cNvPr>
          <p:cNvSpPr txBox="1"/>
          <p:nvPr/>
        </p:nvSpPr>
        <p:spPr>
          <a:xfrm>
            <a:off x="19989374" y="3764320"/>
            <a:ext cx="4267235" cy="548640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spcFirstLastPara="1" wrap="square" lIns="55709" tIns="55709" rIns="55709" bIns="55709" anchor="ctr" anchorCtr="0">
            <a:noAutofit/>
          </a:bodyPr>
          <a:lstStyle/>
          <a:p>
            <a:pPr algn="ctr"/>
            <a:r>
              <a:rPr lang="en" sz="2954" b="1" dirty="0" smtClean="0">
                <a:latin typeface="Calibri"/>
                <a:ea typeface="Calibri"/>
                <a:cs typeface="Calibri"/>
                <a:sym typeface="Calibri"/>
              </a:rPr>
              <a:t>Wiese Brothers Farms</a:t>
            </a:r>
            <a:endParaRPr sz="2954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9;p34">
            <a:extLst>
              <a:ext uri="{FF2B5EF4-FFF2-40B4-BE49-F238E27FC236}">
                <a16:creationId xmlns:a16="http://schemas.microsoft.com/office/drawing/2014/main" id="{86EC0966-8681-A248-9850-06928645BDC8}"/>
              </a:ext>
            </a:extLst>
          </p:cNvPr>
          <p:cNvSpPr txBox="1"/>
          <p:nvPr/>
        </p:nvSpPr>
        <p:spPr>
          <a:xfrm>
            <a:off x="27732250" y="3719960"/>
            <a:ext cx="3373322" cy="548640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spcFirstLastPara="1" wrap="square" lIns="55709" tIns="55709" rIns="55709" bIns="55709" anchor="ctr" anchorCtr="0">
            <a:noAutofit/>
          </a:bodyPr>
          <a:lstStyle/>
          <a:p>
            <a:pPr algn="ctr"/>
            <a:r>
              <a:rPr lang="en" sz="2954" b="1" dirty="0" smtClean="0">
                <a:latin typeface="Calibri"/>
                <a:ea typeface="Calibri"/>
                <a:cs typeface="Calibri"/>
                <a:sym typeface="Calibri"/>
              </a:rPr>
              <a:t>Augustian Farms</a:t>
            </a:r>
            <a:endParaRPr sz="2954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59;p34">
            <a:extLst>
              <a:ext uri="{FF2B5EF4-FFF2-40B4-BE49-F238E27FC236}">
                <a16:creationId xmlns:a16="http://schemas.microsoft.com/office/drawing/2014/main" id="{A4FB1961-A71E-B449-ABBA-4AC505BD7E66}"/>
              </a:ext>
            </a:extLst>
          </p:cNvPr>
          <p:cNvSpPr txBox="1"/>
          <p:nvPr/>
        </p:nvSpPr>
        <p:spPr>
          <a:xfrm>
            <a:off x="1426459" y="5175870"/>
            <a:ext cx="14613175" cy="457077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55709" tIns="55709" rIns="55709" bIns="55709" anchor="ctr" anchorCtr="0">
            <a:noAutofit/>
          </a:bodyPr>
          <a:lstStyle/>
          <a:p>
            <a:pPr algn="ctr"/>
            <a:r>
              <a:rPr lang="en" sz="3200" b="1" dirty="0">
                <a:latin typeface="Calibri"/>
                <a:ea typeface="Calibri"/>
                <a:cs typeface="Calibri"/>
                <a:sym typeface="Calibri"/>
              </a:rPr>
              <a:t>Methods</a:t>
            </a:r>
            <a:endParaRPr sz="2954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1BF06-2741-A34B-89AC-EDAA46D0EDB3}"/>
              </a:ext>
            </a:extLst>
          </p:cNvPr>
          <p:cNvSpPr txBox="1"/>
          <p:nvPr/>
        </p:nvSpPr>
        <p:spPr>
          <a:xfrm>
            <a:off x="1480367" y="3705786"/>
            <a:ext cx="14613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To </a:t>
            </a:r>
            <a:r>
              <a:rPr lang="en-US" sz="2800" b="1" i="1" dirty="0" smtClean="0"/>
              <a:t>compare beneficial </a:t>
            </a:r>
            <a:r>
              <a:rPr lang="en-US" sz="2800" b="1" i="1" dirty="0"/>
              <a:t>invertebrate populations </a:t>
            </a:r>
            <a:r>
              <a:rPr lang="en-US" sz="2800" b="1" i="1" dirty="0" smtClean="0"/>
              <a:t>between </a:t>
            </a:r>
            <a:r>
              <a:rPr lang="en-US" sz="2800" b="1" i="1" dirty="0"/>
              <a:t>diversified cover crop </a:t>
            </a:r>
            <a:r>
              <a:rPr lang="en-US" sz="2800" b="1" i="1" dirty="0" smtClean="0"/>
              <a:t>fields, no-till fields with a previous rye cover crop, and a conventional tillage corn field. </a:t>
            </a:r>
            <a:r>
              <a:rPr lang="en-US" sz="2800" b="1" i="1" dirty="0"/>
              <a:t>The primary focus will be to </a:t>
            </a:r>
            <a:r>
              <a:rPr lang="en-US" sz="2800" b="1" i="1" dirty="0" smtClean="0"/>
              <a:t>evaluate </a:t>
            </a:r>
            <a:r>
              <a:rPr lang="en-US" sz="2800" b="1" i="1" dirty="0"/>
              <a:t>pest, beneficial, and </a:t>
            </a:r>
            <a:r>
              <a:rPr lang="en-US" sz="2800" b="1" i="1" dirty="0" smtClean="0"/>
              <a:t>predatory invertebrate species.</a:t>
            </a:r>
            <a:endParaRPr lang="en-US" sz="11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773D8A-AEA7-B647-AC97-FF033FCF1339}"/>
              </a:ext>
            </a:extLst>
          </p:cNvPr>
          <p:cNvSpPr txBox="1"/>
          <p:nvPr/>
        </p:nvSpPr>
        <p:spPr>
          <a:xfrm>
            <a:off x="1426459" y="5741837"/>
            <a:ext cx="14877179" cy="12480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Overview: </a:t>
            </a:r>
            <a:r>
              <a:rPr lang="en-US" sz="2800" dirty="0" smtClean="0"/>
              <a:t>Seven fields were used in this study. Each field had four sampling locations oriented in a 60 x 60 foot square within each field.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Pitfall </a:t>
            </a:r>
            <a:r>
              <a:rPr lang="en-US" sz="2800" b="1" dirty="0"/>
              <a:t>Traps: </a:t>
            </a:r>
            <a:r>
              <a:rPr lang="en-US" sz="2800" dirty="0"/>
              <a:t>Used to collect ground dwelling invertebrates including insects, spiders, &amp; earthworms. </a:t>
            </a:r>
            <a:r>
              <a:rPr lang="en-US" sz="2800" dirty="0" smtClean="0"/>
              <a:t>Four small </a:t>
            </a:r>
            <a:r>
              <a:rPr lang="en-US" sz="2800" dirty="0"/>
              <a:t>plastic </a:t>
            </a:r>
            <a:r>
              <a:rPr lang="en-US" sz="2800" dirty="0" smtClean="0"/>
              <a:t>cups with </a:t>
            </a:r>
            <a:r>
              <a:rPr lang="en-US" sz="2800" dirty="0"/>
              <a:t>low-toxic antifreeze </a:t>
            </a:r>
            <a:r>
              <a:rPr lang="en-US" sz="2800" dirty="0" smtClean="0"/>
              <a:t>were placed in each field. </a:t>
            </a:r>
            <a:r>
              <a:rPr lang="en-US" sz="2800" dirty="0"/>
              <a:t>A wooden canopy was placed over the top to prevent contamination from rain water. Traps were set for two weeks. </a:t>
            </a:r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Slug boards: </a:t>
            </a:r>
            <a:r>
              <a:rPr lang="en-US" sz="2800" dirty="0"/>
              <a:t>Used to collect slugs, as well as other ground dwelling invertebrates (i.e., </a:t>
            </a:r>
            <a:r>
              <a:rPr lang="en-US" sz="2800" dirty="0" smtClean="0"/>
              <a:t>centipedes, springtails, spiders</a:t>
            </a:r>
            <a:r>
              <a:rPr lang="en-US" sz="2800" dirty="0"/>
              <a:t>, &amp; earthworms). Traps consisted of </a:t>
            </a:r>
            <a:r>
              <a:rPr lang="en-US" sz="2800" dirty="0" smtClean="0"/>
              <a:t>4.25 x 5.5 inch </a:t>
            </a:r>
            <a:r>
              <a:rPr lang="en-US" sz="2800" dirty="0"/>
              <a:t>cardboard pieces </a:t>
            </a:r>
            <a:r>
              <a:rPr lang="en-US" sz="2800" dirty="0" smtClean="0"/>
              <a:t>secured </a:t>
            </a:r>
            <a:r>
              <a:rPr lang="en-US" sz="2800" dirty="0"/>
              <a:t>to the ground using landscaping staples. </a:t>
            </a:r>
            <a:r>
              <a:rPr lang="en-US" sz="2800" dirty="0" smtClean="0"/>
              <a:t>Four boards </a:t>
            </a:r>
            <a:r>
              <a:rPr lang="en-US" sz="2800" dirty="0"/>
              <a:t>were placed in </a:t>
            </a:r>
            <a:r>
              <a:rPr lang="en-US" sz="2800" dirty="0" smtClean="0"/>
              <a:t>each corn field and set for two weeks. Mice ate the slug boards in the cover crop fields, rendering the data inconclusive for those fields.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900" b="1" dirty="0"/>
          </a:p>
          <a:p>
            <a:r>
              <a:rPr lang="en-US" sz="2800" b="1" dirty="0"/>
              <a:t>Sticky traps: </a:t>
            </a:r>
            <a:r>
              <a:rPr lang="en-US" sz="2800" dirty="0"/>
              <a:t>Used to collect flying insects. The sticky traps were mounted on wooden posts and were placed </a:t>
            </a:r>
            <a:r>
              <a:rPr lang="en-US" sz="2800" dirty="0" smtClean="0"/>
              <a:t>six inches above the </a:t>
            </a:r>
            <a:r>
              <a:rPr lang="en-US" sz="2800" dirty="0"/>
              <a:t>plant canopy. </a:t>
            </a:r>
            <a:r>
              <a:rPr lang="en-US" sz="2800" dirty="0" smtClean="0"/>
              <a:t>Four traps </a:t>
            </a:r>
            <a:r>
              <a:rPr lang="en-US" sz="2800" dirty="0"/>
              <a:t>were placed in each </a:t>
            </a:r>
            <a:r>
              <a:rPr lang="en-US" sz="2800" dirty="0" smtClean="0"/>
              <a:t>cover crop field and set for four weeks. All traps were set facing north an south. Traps were not set in standing corn fields.</a:t>
            </a:r>
            <a:endParaRPr lang="en-US" sz="28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EE761C-7F18-DB44-8225-45F90713C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41050" r="690" b="18827"/>
          <a:stretch/>
        </p:blipFill>
        <p:spPr>
          <a:xfrm>
            <a:off x="4977411" y="8519608"/>
            <a:ext cx="6109689" cy="3291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7FB966-A2C1-FF42-B0D2-1F5D06A9C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204" b="59393"/>
          <a:stretch/>
        </p:blipFill>
        <p:spPr>
          <a:xfrm>
            <a:off x="5300610" y="13681795"/>
            <a:ext cx="5583631" cy="3017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31D9DE-9EA4-D749-9E6F-0A3F8D80F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3" r="16798"/>
          <a:stretch/>
        </p:blipFill>
        <p:spPr>
          <a:xfrm rot="5400000">
            <a:off x="6261412" y="18053956"/>
            <a:ext cx="3662024" cy="374904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3B0436A7-F3C1-BD43-8F4A-224AAED8D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381520"/>
              </p:ext>
            </p:extLst>
          </p:nvPr>
        </p:nvGraphicFramePr>
        <p:xfrm>
          <a:off x="16303641" y="8540539"/>
          <a:ext cx="15322528" cy="560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230">
                  <a:extLst>
                    <a:ext uri="{9D8B030D-6E8A-4147-A177-3AD203B41FA5}">
                      <a16:colId xmlns:a16="http://schemas.microsoft.com/office/drawing/2014/main" val="2183301219"/>
                    </a:ext>
                  </a:extLst>
                </a:gridCol>
                <a:gridCol w="12466298">
                  <a:extLst>
                    <a:ext uri="{9D8B030D-6E8A-4147-A177-3AD203B41FA5}">
                      <a16:colId xmlns:a16="http://schemas.microsoft.com/office/drawing/2014/main" val="1310605351"/>
                    </a:ext>
                  </a:extLst>
                </a:gridCol>
              </a:tblGrid>
              <a:tr h="63650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Fields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73247"/>
                  </a:ext>
                </a:extLst>
              </a:tr>
              <a:tr h="939600">
                <a:tc>
                  <a:txBody>
                    <a:bodyPr/>
                    <a:lstStyle/>
                    <a:p>
                      <a:r>
                        <a:rPr lang="en-US" sz="2800" b="1" dirty="0"/>
                        <a:t>No cover crop </a:t>
                      </a:r>
                      <a:r>
                        <a:rPr lang="en-US" sz="2400" b="0" dirty="0"/>
                        <a:t>(Ave. cover: </a:t>
                      </a:r>
                      <a:r>
                        <a:rPr lang="en-US" sz="2400" b="0" dirty="0" smtClean="0"/>
                        <a:t>&lt;5%)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Conventional tillage</a:t>
                      </a:r>
                      <a:r>
                        <a:rPr lang="en-US" sz="2800" baseline="0" dirty="0" smtClean="0"/>
                        <a:t> corn silage. One field sampled.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46283"/>
                  </a:ext>
                </a:extLst>
              </a:tr>
              <a:tr h="596091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Rye</a:t>
                      </a:r>
                      <a:r>
                        <a:rPr lang="en-US" sz="2800" b="1" baseline="0" dirty="0" smtClean="0"/>
                        <a:t> preceding </a:t>
                      </a:r>
                    </a:p>
                    <a:p>
                      <a:r>
                        <a:rPr lang="en-US" sz="2800" b="1" baseline="0" dirty="0" smtClean="0"/>
                        <a:t>no-till</a:t>
                      </a:r>
                    </a:p>
                    <a:p>
                      <a:r>
                        <a:rPr lang="en-US" sz="2400" b="0" baseline="0" dirty="0" smtClean="0"/>
                        <a:t>(Ave. cover: 25, 50, &amp; 75%)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No-tilled</a:t>
                      </a:r>
                      <a:r>
                        <a:rPr lang="en-US" sz="2800" baseline="0" dirty="0" smtClean="0"/>
                        <a:t> corn silage into varying densities of rye cover crop. Three fields sampled.</a:t>
                      </a:r>
                    </a:p>
                    <a:p>
                      <a:pPr marL="914400" indent="0"/>
                      <a:r>
                        <a:rPr lang="en-US" sz="2800" b="1" baseline="0" dirty="0" smtClean="0"/>
                        <a:t>25% rye residue</a:t>
                      </a:r>
                    </a:p>
                    <a:p>
                      <a:pPr marL="914400" indent="0"/>
                      <a:r>
                        <a:rPr lang="en-US" sz="2800" b="1" baseline="0" dirty="0" smtClean="0"/>
                        <a:t>50% rye residue</a:t>
                      </a:r>
                    </a:p>
                    <a:p>
                      <a:pPr marL="914400" indent="0"/>
                      <a:r>
                        <a:rPr lang="en-US" sz="2800" b="1" baseline="0" dirty="0" smtClean="0"/>
                        <a:t>75% rye residue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156644"/>
                  </a:ext>
                </a:extLst>
              </a:tr>
              <a:tr h="178827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6 </a:t>
                      </a:r>
                      <a:r>
                        <a:rPr lang="en-US" sz="2800" b="1" dirty="0"/>
                        <a:t>species mix</a:t>
                      </a:r>
                    </a:p>
                    <a:p>
                      <a:r>
                        <a:rPr lang="en-US" sz="2400" b="0" dirty="0"/>
                        <a:t>(Ave. cover: </a:t>
                      </a:r>
                      <a:r>
                        <a:rPr lang="en-US" sz="2400" b="0" dirty="0" smtClean="0"/>
                        <a:t>95%)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Diversified cover</a:t>
                      </a:r>
                      <a:r>
                        <a:rPr lang="en-US" sz="2800" b="0" baseline="0" dirty="0" smtClean="0"/>
                        <a:t> crop mix. Three fields sampled, all planted with same seed mix.</a:t>
                      </a:r>
                      <a:endParaRPr lang="en-US" sz="2800" b="0" dirty="0" smtClean="0"/>
                    </a:p>
                    <a:p>
                      <a:pPr marL="914400" indent="0"/>
                      <a:r>
                        <a:rPr lang="en-US" sz="2800" b="1" dirty="0" smtClean="0"/>
                        <a:t>Legume</a:t>
                      </a:r>
                      <a:r>
                        <a:rPr lang="en-US" sz="2800" b="1" dirty="0"/>
                        <a:t>: </a:t>
                      </a:r>
                      <a:r>
                        <a:rPr lang="en-US" sz="2800" b="0" dirty="0"/>
                        <a:t>Crimson clover</a:t>
                      </a:r>
                      <a:r>
                        <a:rPr lang="en-US" sz="2800" b="0" dirty="0" smtClean="0"/>
                        <a:t>, </a:t>
                      </a:r>
                      <a:r>
                        <a:rPr lang="en-US" sz="2800" b="0" dirty="0"/>
                        <a:t>berseem clover</a:t>
                      </a:r>
                    </a:p>
                    <a:p>
                      <a:pPr marL="914400" indent="0"/>
                      <a:r>
                        <a:rPr lang="en-US" sz="2800" b="1" dirty="0"/>
                        <a:t>Grass: </a:t>
                      </a:r>
                      <a:r>
                        <a:rPr lang="en-US" sz="2800" b="0" dirty="0" smtClean="0"/>
                        <a:t>Barley</a:t>
                      </a:r>
                      <a:r>
                        <a:rPr lang="en-US" sz="2800" b="0" dirty="0"/>
                        <a:t>, </a:t>
                      </a:r>
                      <a:r>
                        <a:rPr lang="en-US" sz="2800" b="0" dirty="0" smtClean="0"/>
                        <a:t>sorghum x </a:t>
                      </a:r>
                      <a:r>
                        <a:rPr lang="en-US" sz="2800" b="0" dirty="0" err="1"/>
                        <a:t>sudan</a:t>
                      </a:r>
                      <a:r>
                        <a:rPr lang="en-US" sz="2800" b="0" dirty="0"/>
                        <a:t> </a:t>
                      </a:r>
                      <a:r>
                        <a:rPr lang="en-US" sz="2800" b="0" dirty="0" smtClean="0"/>
                        <a:t>grass</a:t>
                      </a:r>
                      <a:endParaRPr lang="en-US" sz="2800" b="0" dirty="0"/>
                    </a:p>
                    <a:p>
                      <a:pPr marL="914400" indent="0"/>
                      <a:r>
                        <a:rPr lang="en-US" sz="2800" b="1" dirty="0"/>
                        <a:t>Brassica: </a:t>
                      </a:r>
                      <a:r>
                        <a:rPr lang="en-US" sz="2800" b="0" dirty="0" smtClean="0"/>
                        <a:t>Radish</a:t>
                      </a:r>
                      <a:endParaRPr lang="en-US" sz="2800" b="0" dirty="0"/>
                    </a:p>
                    <a:p>
                      <a:pPr marL="914400" indent="0"/>
                      <a:r>
                        <a:rPr lang="en-US" sz="2800" b="1" dirty="0"/>
                        <a:t>Broadleaf: </a:t>
                      </a:r>
                      <a:r>
                        <a:rPr lang="en-US" sz="2800" b="0" dirty="0" smtClean="0"/>
                        <a:t>Sunflower 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714516"/>
                  </a:ext>
                </a:extLst>
              </a:tr>
            </a:tbl>
          </a:graphicData>
        </a:graphic>
      </p:graphicFrame>
      <p:sp>
        <p:nvSpPr>
          <p:cNvPr id="29" name="Google Shape;259;p34">
            <a:extLst>
              <a:ext uri="{FF2B5EF4-FFF2-40B4-BE49-F238E27FC236}">
                <a16:creationId xmlns:a16="http://schemas.microsoft.com/office/drawing/2014/main" id="{0E03E00C-DC91-D643-80BA-6FF30DDA2D60}"/>
              </a:ext>
            </a:extLst>
          </p:cNvPr>
          <p:cNvSpPr txBox="1"/>
          <p:nvPr/>
        </p:nvSpPr>
        <p:spPr>
          <a:xfrm>
            <a:off x="16303638" y="14510983"/>
            <a:ext cx="15322529" cy="4572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55709" tIns="55709" rIns="55709" bIns="55709" anchor="ctr" anchorCtr="0">
            <a:noAutofit/>
          </a:bodyPr>
          <a:lstStyle/>
          <a:p>
            <a:pPr algn="ctr"/>
            <a:r>
              <a:rPr lang="en" sz="3200" b="1" dirty="0">
                <a:latin typeface="Calibri"/>
                <a:ea typeface="Calibri"/>
                <a:cs typeface="Calibri"/>
                <a:sym typeface="Calibri"/>
              </a:rPr>
              <a:t>Results 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883165-EC50-704B-9DA9-2E6D3B4AFD94}"/>
              </a:ext>
            </a:extLst>
          </p:cNvPr>
          <p:cNvSpPr txBox="1"/>
          <p:nvPr/>
        </p:nvSpPr>
        <p:spPr>
          <a:xfrm>
            <a:off x="16303637" y="15034334"/>
            <a:ext cx="153225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Please note that this was a pilot project. </a:t>
            </a:r>
            <a:r>
              <a:rPr lang="en-US" sz="2800" dirty="0"/>
              <a:t>The sample size was too small to make definitive conclusions about the project. However, the results suggest that further monitoring would be beneficial to develop a better understanding of the impact that cover crops have on beneficial invertebrate populations</a:t>
            </a:r>
            <a:r>
              <a:rPr lang="en-US" sz="2800" dirty="0" smtClean="0"/>
              <a:t>. Additionally, weather conditions in the Fall 2019 cropping season were unprecedented; collected data may not be representative of typical invertebrate populations.</a:t>
            </a:r>
            <a:endParaRPr lang="en-US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4CB8CF-CFE6-864C-9184-1FD9DEC0160B}"/>
              </a:ext>
            </a:extLst>
          </p:cNvPr>
          <p:cNvSpPr txBox="1"/>
          <p:nvPr/>
        </p:nvSpPr>
        <p:spPr>
          <a:xfrm>
            <a:off x="16245917" y="17380387"/>
            <a:ext cx="7787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b="1" dirty="0"/>
              <a:t>Beneficial insects</a:t>
            </a:r>
            <a:r>
              <a:rPr lang="en-US" sz="2800" dirty="0"/>
              <a:t>: earthworms, ground beetles, spiders</a:t>
            </a:r>
            <a:r>
              <a:rPr lang="en-US" sz="2800" dirty="0" smtClean="0"/>
              <a:t>, ants, </a:t>
            </a:r>
            <a:r>
              <a:rPr lang="en-US" sz="2800" dirty="0"/>
              <a:t>butterflies, ladybugs</a:t>
            </a:r>
            <a:r>
              <a:rPr lang="en-US" sz="2800" dirty="0" smtClean="0"/>
              <a:t>, lacewings, springtails, harvestmen, </a:t>
            </a:r>
            <a:r>
              <a:rPr lang="en-US" sz="2800" dirty="0"/>
              <a:t>and wasps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1" dirty="0"/>
              <a:t>Harmful insects: </a:t>
            </a:r>
            <a:r>
              <a:rPr lang="en-US" sz="2800" dirty="0" smtClean="0"/>
              <a:t>slugs </a:t>
            </a:r>
            <a:r>
              <a:rPr lang="en-US" sz="2800" dirty="0"/>
              <a:t>and crickets</a:t>
            </a:r>
            <a:endParaRPr lang="en-US" sz="2800" b="1" dirty="0"/>
          </a:p>
        </p:txBody>
      </p:sp>
      <p:sp>
        <p:nvSpPr>
          <p:cNvPr id="37" name="Google Shape;259;p34">
            <a:extLst>
              <a:ext uri="{FF2B5EF4-FFF2-40B4-BE49-F238E27FC236}">
                <a16:creationId xmlns:a16="http://schemas.microsoft.com/office/drawing/2014/main" id="{D4631DCF-8F06-5E44-8414-78D25669B7F5}"/>
              </a:ext>
            </a:extLst>
          </p:cNvPr>
          <p:cNvSpPr txBox="1"/>
          <p:nvPr/>
        </p:nvSpPr>
        <p:spPr>
          <a:xfrm>
            <a:off x="24083634" y="18045031"/>
            <a:ext cx="7537445" cy="453979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55709" tIns="55709" rIns="55709" bIns="55709" anchor="ctr" anchorCtr="0">
            <a:noAutofit/>
          </a:bodyPr>
          <a:lstStyle/>
          <a:p>
            <a:pPr algn="ctr"/>
            <a:r>
              <a:rPr lang="en" sz="3200" b="1" dirty="0">
                <a:latin typeface="Calibri"/>
                <a:ea typeface="Calibri"/>
                <a:cs typeface="Calibri"/>
                <a:sym typeface="Calibri"/>
              </a:rPr>
              <a:t>Project Partners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4E19860-F603-7C44-AA94-446A8B78C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7240" y="19345394"/>
            <a:ext cx="918868" cy="109728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FF79216-3D38-704F-B758-12ABB9D12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9969" y="19292997"/>
            <a:ext cx="1344915" cy="109728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FD33C0B-6ED0-8D43-A909-CC9409C0B9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14867" y="19321620"/>
            <a:ext cx="1109517" cy="109728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A0E65BE-B92D-FE49-8287-8ADB021DA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22320" y="20670084"/>
            <a:ext cx="2406219" cy="73152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58706BC-A1EA-CD46-84D7-749F2AA2DC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67249" y="20670084"/>
            <a:ext cx="2674245" cy="7315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5697FD3-A69A-3D4B-B9A6-0F2A9B25D9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00189" y="19321620"/>
            <a:ext cx="1161606" cy="109728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5C9B051-A4AE-044C-88C7-EE95F618F1CA}"/>
              </a:ext>
            </a:extLst>
          </p:cNvPr>
          <p:cNvSpPr txBox="1"/>
          <p:nvPr/>
        </p:nvSpPr>
        <p:spPr>
          <a:xfrm>
            <a:off x="24088722" y="18529033"/>
            <a:ext cx="7712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Thank you to the </a:t>
            </a:r>
            <a:r>
              <a:rPr lang="en-US" sz="2000" b="1" i="1" dirty="0" smtClean="0"/>
              <a:t>two participating </a:t>
            </a:r>
            <a:r>
              <a:rPr lang="en-US" sz="2000" b="1" i="1" dirty="0"/>
              <a:t>farms!</a:t>
            </a:r>
          </a:p>
          <a:p>
            <a:pPr algn="ctr"/>
            <a:r>
              <a:rPr lang="en-US" sz="2000" b="1" i="1" dirty="0" smtClean="0"/>
              <a:t>Wiese Brothers Farms and </a:t>
            </a:r>
            <a:r>
              <a:rPr lang="en-US" sz="2000" b="1" i="1" dirty="0" err="1" smtClean="0"/>
              <a:t>Augustian</a:t>
            </a:r>
            <a:r>
              <a:rPr lang="en-US" sz="2000" b="1" i="1" dirty="0" smtClean="0"/>
              <a:t> Farms</a:t>
            </a:r>
            <a:endParaRPr lang="en-US" sz="2000" b="1" i="1" dirty="0"/>
          </a:p>
        </p:txBody>
      </p:sp>
      <p:pic>
        <p:nvPicPr>
          <p:cNvPr id="38" name="Picture 37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68"/>
          <a:stretch/>
        </p:blipFill>
        <p:spPr>
          <a:xfrm>
            <a:off x="27421664" y="4381209"/>
            <a:ext cx="3657600" cy="3931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71"/>
          <a:stretch/>
        </p:blipFill>
        <p:spPr bwMode="auto">
          <a:xfrm>
            <a:off x="20410392" y="4499797"/>
            <a:ext cx="3291840" cy="283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2" name="Picture 41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5"/>
          <a:stretch/>
        </p:blipFill>
        <p:spPr bwMode="auto">
          <a:xfrm>
            <a:off x="16904756" y="4545386"/>
            <a:ext cx="3291840" cy="2868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4" name="Picture 43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01"/>
          <a:stretch/>
        </p:blipFill>
        <p:spPr bwMode="auto">
          <a:xfrm>
            <a:off x="23916028" y="4436768"/>
            <a:ext cx="3291840" cy="28346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C4CB8CF-CFE6-864C-9184-1FD9DEC0160B}"/>
              </a:ext>
            </a:extLst>
          </p:cNvPr>
          <p:cNvSpPr txBox="1"/>
          <p:nvPr/>
        </p:nvSpPr>
        <p:spPr>
          <a:xfrm>
            <a:off x="16253060" y="19372849"/>
            <a:ext cx="7787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/>
              <a:t>The 6 species cover crop mix seems to have hosted the widest array of invertebrate species, as well as vertebrate species such as mice.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/>
              <a:t>Graphs and charts are shown in the following slides.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10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4" y="300879"/>
            <a:ext cx="6858000" cy="868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45" y="9662156"/>
            <a:ext cx="14452382" cy="868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0210" y="300879"/>
            <a:ext cx="6858000" cy="868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827" y="300879"/>
            <a:ext cx="6858000" cy="868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84593" y="300879"/>
            <a:ext cx="6858000" cy="868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84593" y="9662156"/>
            <a:ext cx="6858000" cy="8686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90210" y="9662156"/>
            <a:ext cx="6858000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87148" y="265471"/>
            <a:ext cx="17344104" cy="21414658"/>
            <a:chOff x="9409470" y="1573164"/>
            <a:chExt cx="14099460" cy="18799272"/>
          </a:xfrm>
        </p:grpSpPr>
        <p:sp>
          <p:nvSpPr>
            <p:cNvPr id="5" name="Rectangle 4"/>
            <p:cNvSpPr/>
            <p:nvPr/>
          </p:nvSpPr>
          <p:spPr>
            <a:xfrm>
              <a:off x="9409470" y="1573164"/>
              <a:ext cx="14099460" cy="187992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09470" y="1573164"/>
              <a:ext cx="14099460" cy="18799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63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B69B7071B94B4882386C9BD81D83F9" ma:contentTypeVersion="13" ma:contentTypeDescription="Create a new document." ma:contentTypeScope="" ma:versionID="9625275e9c2d4aeac4379402a6942d5b">
  <xsd:schema xmlns:xsd="http://www.w3.org/2001/XMLSchema" xmlns:xs="http://www.w3.org/2001/XMLSchema" xmlns:p="http://schemas.microsoft.com/office/2006/metadata/properties" xmlns:ns3="59a643c3-81eb-4a82-8d7a-7a38bc9b30a5" xmlns:ns4="cdcd0e58-4acc-499a-9881-037ea05e7400" targetNamespace="http://schemas.microsoft.com/office/2006/metadata/properties" ma:root="true" ma:fieldsID="b1311def1f9a152da49587b7c94987ff" ns3:_="" ns4:_="">
    <xsd:import namespace="59a643c3-81eb-4a82-8d7a-7a38bc9b30a5"/>
    <xsd:import namespace="cdcd0e58-4acc-499a-9881-037ea05e740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643c3-81eb-4a82-8d7a-7a38bc9b30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d0e58-4acc-499a-9881-037ea05e7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D58328-F7B4-499D-B4B7-5869B49967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643c3-81eb-4a82-8d7a-7a38bc9b30a5"/>
    <ds:schemaRef ds:uri="cdcd0e58-4acc-499a-9881-037ea05e74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6A2546-89D6-47C8-A787-1CDD5F080E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558D75-0557-4365-93FF-DD66C1EF1C91}">
  <ds:schemaRefs>
    <ds:schemaRef ds:uri="http://schemas.microsoft.com/office/2006/documentManagement/types"/>
    <ds:schemaRef ds:uri="59a643c3-81eb-4a82-8d7a-7a38bc9b30a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cdcd0e58-4acc-499a-9881-037ea05e740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10312</TotalTime>
  <Words>587</Words>
  <Application>Microsoft Office PowerPoint</Application>
  <PresentationFormat>Custom</PresentationFormat>
  <Paragraphs>53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Prestby, Whitney</dc:creator>
  <cp:lastModifiedBy>Webster, Bobbie</cp:lastModifiedBy>
  <cp:revision>69</cp:revision>
  <dcterms:created xsi:type="dcterms:W3CDTF">2019-01-14T21:39:42Z</dcterms:created>
  <dcterms:modified xsi:type="dcterms:W3CDTF">2020-06-14T17:55:24Z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0x010100AFB69B7071B94B4882386C9BD81D83F9</vt:lpwstr>
  </property>
</Properties>
</file>